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58" r:id="rId3"/>
    <p:sldId id="259" r:id="rId4"/>
    <p:sldId id="260" r:id="rId5"/>
    <p:sldId id="261" r:id="rId6"/>
    <p:sldId id="263" r:id="rId7"/>
    <p:sldId id="280" r:id="rId8"/>
    <p:sldId id="265" r:id="rId9"/>
    <p:sldId id="264" r:id="rId10"/>
    <p:sldId id="269" r:id="rId11"/>
    <p:sldId id="270" r:id="rId12"/>
    <p:sldId id="275" r:id="rId13"/>
    <p:sldId id="273" r:id="rId14"/>
    <p:sldId id="272" r:id="rId15"/>
    <p:sldId id="276" r:id="rId16"/>
    <p:sldId id="271" r:id="rId17"/>
    <p:sldId id="274" r:id="rId18"/>
    <p:sldId id="256"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61" autoAdjust="0"/>
  </p:normalViewPr>
  <p:slideViewPr>
    <p:cSldViewPr>
      <p:cViewPr varScale="1">
        <p:scale>
          <a:sx n="69" d="100"/>
          <a:sy n="69" d="100"/>
        </p:scale>
        <p:origin x="72"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0C076-C8C1-4B58-94A5-769B16F4071E}" type="datetimeFigureOut">
              <a:rPr lang="en-US" smtClean="0"/>
              <a:pPr/>
              <a:t>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BE923-3769-4F7C-8CE8-3CA821ECA606}" type="slidenum">
              <a:rPr lang="en-US" smtClean="0"/>
              <a:pPr/>
              <a:t>‹#›</a:t>
            </a:fld>
            <a:endParaRPr lang="en-US"/>
          </a:p>
        </p:txBody>
      </p:sp>
    </p:spTree>
    <p:extLst>
      <p:ext uri="{BB962C8B-B14F-4D97-AF65-F5344CB8AC3E}">
        <p14:creationId xmlns:p14="http://schemas.microsoft.com/office/powerpoint/2010/main" val="119047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oogle.com/maps?f=q&amp;source=s_q&amp;hl=en&amp;geocode=&amp;q=chandler+and+lankershim&amp;sll=34.166363,-118.38747&amp;sspn=0.028265,0.066605&amp;ie=UTF8&amp;hq=&amp;hnear=Chandler+Blvd+&amp;+Lankershim+Blvd,+North+Hollywood,+Los+Angeles,+California+91601&amp;ll=34.167872,-118.37657&amp;spn=0.00751,0.016651&amp;z=1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Transportation Corridor</a:t>
            </a:r>
          </a:p>
          <a:p>
            <a:pPr lvl="1"/>
            <a:r>
              <a:rPr lang="en-US" dirty="0" smtClean="0"/>
              <a:t>Road</a:t>
            </a:r>
          </a:p>
          <a:p>
            <a:pPr lvl="1"/>
            <a:r>
              <a:rPr lang="en-US" dirty="0" smtClean="0"/>
              <a:t>Rail</a:t>
            </a:r>
          </a:p>
          <a:p>
            <a:pPr lvl="1"/>
            <a:r>
              <a:rPr lang="en-US" dirty="0" smtClean="0"/>
              <a:t>Bike</a:t>
            </a:r>
          </a:p>
          <a:p>
            <a:r>
              <a:rPr lang="en-US" dirty="0" smtClean="0"/>
              <a:t>Utility Corridor</a:t>
            </a:r>
          </a:p>
          <a:p>
            <a:pPr lvl="1"/>
            <a:r>
              <a:rPr lang="en-US" dirty="0" smtClean="0"/>
              <a:t>Gas</a:t>
            </a:r>
          </a:p>
          <a:p>
            <a:pPr lvl="1"/>
            <a:r>
              <a:rPr lang="en-US" dirty="0" smtClean="0"/>
              <a:t>Water</a:t>
            </a:r>
          </a:p>
          <a:p>
            <a:pPr lvl="1"/>
            <a:r>
              <a:rPr lang="en-US" dirty="0" smtClean="0"/>
              <a:t>Sewer</a:t>
            </a:r>
          </a:p>
          <a:p>
            <a:pPr lvl="1"/>
            <a:r>
              <a:rPr lang="en-US" dirty="0" smtClean="0"/>
              <a:t>Electricity</a:t>
            </a:r>
          </a:p>
          <a:p>
            <a:pPr lvl="1"/>
            <a:r>
              <a:rPr lang="en-US" dirty="0" smtClean="0"/>
              <a:t>Data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t>
            </a:r>
            <a:r>
              <a:rPr lang="en-US" dirty="0" err="1" smtClean="0"/>
              <a:t>Borlange</a:t>
            </a:r>
            <a:r>
              <a:rPr lang="en-US" smtClean="0"/>
              <a:t> as</a:t>
            </a:r>
            <a:r>
              <a:rPr lang="en-US" baseline="0" smtClean="0"/>
              <a:t> example?</a:t>
            </a:r>
            <a:endParaRPr lang="en-US" smtClean="0"/>
          </a:p>
          <a:p>
            <a:endParaRPr lang="en-US" dirty="0"/>
          </a:p>
        </p:txBody>
      </p:sp>
      <p:sp>
        <p:nvSpPr>
          <p:cNvPr id="4" name="Slide Number Placeholder 3"/>
          <p:cNvSpPr>
            <a:spLocks noGrp="1"/>
          </p:cNvSpPr>
          <p:nvPr>
            <p:ph type="sldNum" sz="quarter" idx="10"/>
          </p:nvPr>
        </p:nvSpPr>
        <p:spPr/>
        <p:txBody>
          <a:bodyPr/>
          <a:lstStyle/>
          <a:p>
            <a:fld id="{0D2BE923-3769-4F7C-8CE8-3CA821ECA606}" type="slidenum">
              <a:rPr lang="en-US" smtClean="0"/>
              <a:pPr/>
              <a:t>1</a:t>
            </a:fld>
            <a:endParaRPr lang="en-US"/>
          </a:p>
        </p:txBody>
      </p:sp>
    </p:spTree>
    <p:extLst>
      <p:ext uri="{BB962C8B-B14F-4D97-AF65-F5344CB8AC3E}">
        <p14:creationId xmlns:p14="http://schemas.microsoft.com/office/powerpoint/2010/main" val="352274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Facts at a Glance www.publictransportation.org</a:t>
            </a:r>
          </a:p>
          <a:p>
            <a:r>
              <a:rPr lang="en-US" dirty="0" smtClean="0"/>
              <a:t>From big cities, to small towns and everywhere in between public transportation is a vital resource to Americans, and a cornerstone of the nation’s economy.  Relying on transit for their daily mobility needs Americans use local public transportation systems to get to and from work, or school, the doctor’s office, shopping, or visiting with family and friends; providing a vital link between residents and their communities.  Public transportation reduces the nation’s dependence on foreign oil.  It saves gas, and reduces congestion, all while helping reduce our carbon footprint.</a:t>
            </a:r>
          </a:p>
          <a:p>
            <a:r>
              <a:rPr lang="en-US" b="1" dirty="0" smtClean="0"/>
              <a:t>Quick Facts</a:t>
            </a:r>
          </a:p>
          <a:p>
            <a:r>
              <a:rPr lang="en-US" dirty="0" smtClean="0"/>
              <a:t>In 2011, Americans took 10.2 billion trips on public transportation. </a:t>
            </a:r>
          </a:p>
          <a:p>
            <a:r>
              <a:rPr lang="en-US" dirty="0" smtClean="0"/>
              <a:t>35 million times each weekday, people board public transportation. </a:t>
            </a:r>
          </a:p>
          <a:p>
            <a:r>
              <a:rPr lang="en-US" dirty="0" smtClean="0"/>
              <a:t>Public transportation is a $54 billion industry that employs more than 400,000 people. </a:t>
            </a:r>
          </a:p>
          <a:p>
            <a:r>
              <a:rPr lang="en-US" dirty="0" smtClean="0"/>
              <a:t>More than 7,700 organizations provide public transportation in the United States.</a:t>
            </a:r>
            <a:br>
              <a:rPr lang="en-US" dirty="0" smtClean="0"/>
            </a:br>
            <a:endParaRPr lang="en-US" dirty="0" smtClean="0"/>
          </a:p>
          <a:p>
            <a:r>
              <a:rPr lang="en-US" dirty="0" smtClean="0"/>
              <a:t/>
            </a:r>
            <a:br>
              <a:rPr lang="en-US" dirty="0" smtClean="0"/>
            </a:br>
            <a:endParaRPr lang="en-US" dirty="0" smtClean="0"/>
          </a:p>
          <a:p>
            <a:r>
              <a:rPr lang="en-US" b="1" dirty="0" smtClean="0"/>
              <a:t>Public Transportation Provides Economic Opportunities and Jobs</a:t>
            </a:r>
          </a:p>
          <a:p>
            <a:r>
              <a:rPr lang="en-US" dirty="0" smtClean="0"/>
              <a:t>Every $1 invested in public transportation generates approximately $4 in economic returns. </a:t>
            </a:r>
          </a:p>
          <a:p>
            <a:r>
              <a:rPr lang="en-US" dirty="0" smtClean="0"/>
              <a:t>Every $1 billion invested in public transportation creates or supports 36,000 jobs. </a:t>
            </a:r>
          </a:p>
          <a:p>
            <a:r>
              <a:rPr lang="en-US" dirty="0" smtClean="0"/>
              <a:t>Every $10 million in capital investment in public transportation yields $30 million in increased business sales. </a:t>
            </a:r>
          </a:p>
          <a:p>
            <a:r>
              <a:rPr lang="en-US" dirty="0" smtClean="0"/>
              <a:t>Every $10 million in operating investment yields $32 million in increased business sales. </a:t>
            </a:r>
          </a:p>
          <a:p>
            <a:r>
              <a:rPr lang="en-US" dirty="0" smtClean="0"/>
              <a:t>Public transportation not only gets people to work it puts people to work.</a:t>
            </a:r>
          </a:p>
          <a:p>
            <a:r>
              <a:rPr lang="en-US" b="1" dirty="0" smtClean="0"/>
              <a:t>Public Transportation Enhances Personal Opportunities</a:t>
            </a:r>
          </a:p>
          <a:p>
            <a:r>
              <a:rPr lang="en-US" dirty="0" smtClean="0"/>
              <a:t>Public transportation provides personal mobility and freedom for people from every walk of life. </a:t>
            </a:r>
          </a:p>
          <a:p>
            <a:r>
              <a:rPr lang="en-US" dirty="0" smtClean="0"/>
              <a:t>Access to public transportation gives people transportation options to get to work, go to school, visit friends, or go to a doctor’s office. </a:t>
            </a:r>
          </a:p>
          <a:p>
            <a:r>
              <a:rPr lang="en-US" dirty="0" smtClean="0"/>
              <a:t>Public transportation provides access to job opportunities for millions of Americans. </a:t>
            </a:r>
          </a:p>
          <a:p>
            <a:r>
              <a:rPr lang="en-US" dirty="0" smtClean="0"/>
              <a:t>83% of older Americans acknowledge public transit provides easy access to things they need in everyday life. </a:t>
            </a:r>
          </a:p>
          <a:p>
            <a:r>
              <a:rPr lang="en-US" dirty="0" smtClean="0"/>
              <a:t>Public transit is a vital link for the more than 51 million Americans with disabilities.</a:t>
            </a:r>
          </a:p>
          <a:p>
            <a:r>
              <a:rPr lang="en-US" b="1" dirty="0" smtClean="0"/>
              <a:t>Public Transportation Saves Fuel, Reduces Congestion</a:t>
            </a:r>
          </a:p>
          <a:p>
            <a:r>
              <a:rPr lang="en-US" dirty="0" smtClean="0"/>
              <a:t>Access to bus and rail lines reduces driving by 4,400 miles per household annually. </a:t>
            </a:r>
          </a:p>
          <a:p>
            <a:r>
              <a:rPr lang="en-US" dirty="0" smtClean="0"/>
              <a:t>Americans living in areas served by public transportation save 785 million hours in travel time and 640 million gallons of fuel annually in congestion reduction alone. </a:t>
            </a:r>
          </a:p>
          <a:p>
            <a:r>
              <a:rPr lang="en-US" dirty="0" smtClean="0"/>
              <a:t>Without public transportation, congestion costs would have been an additional $19 billion.</a:t>
            </a:r>
          </a:p>
          <a:p>
            <a:r>
              <a:rPr lang="en-US" b="1" dirty="0" smtClean="0"/>
              <a:t>Public Transportation Saves Money</a:t>
            </a:r>
          </a:p>
          <a:p>
            <a:r>
              <a:rPr lang="en-US" dirty="0" smtClean="0"/>
              <a:t>Public transportation provides an affordable, and for many, necessary, alternative to driving. </a:t>
            </a:r>
          </a:p>
          <a:p>
            <a:r>
              <a:rPr lang="en-US" dirty="0" smtClean="0"/>
              <a:t>Households that take public transportation, and live with one fewer car can save more than $9,900 per year. </a:t>
            </a:r>
          </a:p>
          <a:p>
            <a:r>
              <a:rPr lang="en-US" b="1" dirty="0" smtClean="0"/>
              <a:t>Public Transportation Reduces Gasoline Consumption</a:t>
            </a:r>
          </a:p>
          <a:p>
            <a:r>
              <a:rPr lang="en-US" dirty="0" smtClean="0"/>
              <a:t>Public transportation’s overall effects save the United States 4.2 billion gallons of gasoline annually </a:t>
            </a:r>
          </a:p>
          <a:p>
            <a:r>
              <a:rPr lang="en-US" dirty="0" smtClean="0"/>
              <a:t>Households near public transit drive an average of 4,400 fewer miles than households with no access to public transit. This equates to an individual household reduction of 223 gallons per year.</a:t>
            </a:r>
          </a:p>
          <a:p>
            <a:r>
              <a:rPr lang="en-US" b="1" dirty="0" smtClean="0"/>
              <a:t>Public Transportation Reduces Carbon Footprint</a:t>
            </a:r>
          </a:p>
          <a:p>
            <a:endParaRPr lang="en-US" dirty="0"/>
          </a:p>
        </p:txBody>
      </p:sp>
      <p:sp>
        <p:nvSpPr>
          <p:cNvPr id="4" name="Slide Number Placeholder 3"/>
          <p:cNvSpPr>
            <a:spLocks noGrp="1"/>
          </p:cNvSpPr>
          <p:nvPr>
            <p:ph type="sldNum" sz="quarter" idx="10"/>
          </p:nvPr>
        </p:nvSpPr>
        <p:spPr/>
        <p:txBody>
          <a:bodyPr/>
          <a:lstStyle/>
          <a:p>
            <a:fld id="{0D2BE923-3769-4F7C-8CE8-3CA821ECA606}" type="slidenum">
              <a:rPr lang="en-US" smtClean="0"/>
              <a:pPr/>
              <a:t>3</a:t>
            </a:fld>
            <a:endParaRPr lang="en-US"/>
          </a:p>
        </p:txBody>
      </p:sp>
    </p:spTree>
    <p:extLst>
      <p:ext uri="{BB962C8B-B14F-4D97-AF65-F5344CB8AC3E}">
        <p14:creationId xmlns:p14="http://schemas.microsoft.com/office/powerpoint/2010/main" val="290734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JWE – I had to fix walking gas can figure as correct answer is 1.2 gallons</a:t>
            </a:r>
            <a:endParaRPr lang="en-US" dirty="0"/>
          </a:p>
        </p:txBody>
      </p:sp>
      <p:sp>
        <p:nvSpPr>
          <p:cNvPr id="4" name="Slide Number Placeholder 3"/>
          <p:cNvSpPr>
            <a:spLocks noGrp="1"/>
          </p:cNvSpPr>
          <p:nvPr>
            <p:ph type="sldNum" sz="quarter" idx="10"/>
          </p:nvPr>
        </p:nvSpPr>
        <p:spPr/>
        <p:txBody>
          <a:bodyPr/>
          <a:lstStyle/>
          <a:p>
            <a:fld id="{0D2BE923-3769-4F7C-8CE8-3CA821ECA606}" type="slidenum">
              <a:rPr lang="en-US" smtClean="0"/>
              <a:pPr/>
              <a:t>7</a:t>
            </a:fld>
            <a:endParaRPr lang="en-US"/>
          </a:p>
        </p:txBody>
      </p:sp>
    </p:spTree>
    <p:extLst>
      <p:ext uri="{BB962C8B-B14F-4D97-AF65-F5344CB8AC3E}">
        <p14:creationId xmlns:p14="http://schemas.microsoft.com/office/powerpoint/2010/main" val="53604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2BE923-3769-4F7C-8CE8-3CA821ECA606}" type="slidenum">
              <a:rPr lang="en-US" smtClean="0"/>
              <a:pPr/>
              <a:t>9</a:t>
            </a:fld>
            <a:endParaRPr lang="en-US"/>
          </a:p>
        </p:txBody>
      </p:sp>
    </p:spTree>
    <p:extLst>
      <p:ext uri="{BB962C8B-B14F-4D97-AF65-F5344CB8AC3E}">
        <p14:creationId xmlns:p14="http://schemas.microsoft.com/office/powerpoint/2010/main" val="265439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2BE923-3769-4F7C-8CE8-3CA821ECA606}" type="slidenum">
              <a:rPr lang="en-US" smtClean="0"/>
              <a:pPr/>
              <a:t>10</a:t>
            </a:fld>
            <a:endParaRPr lang="en-US"/>
          </a:p>
        </p:txBody>
      </p:sp>
    </p:spTree>
    <p:extLst>
      <p:ext uri="{BB962C8B-B14F-4D97-AF65-F5344CB8AC3E}">
        <p14:creationId xmlns:p14="http://schemas.microsoft.com/office/powerpoint/2010/main" val="277496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a:t>
            </a:r>
            <a:r>
              <a:rPr lang="en-US" b="1" dirty="0" smtClean="0"/>
              <a:t>Meramec Greenway</a:t>
            </a:r>
            <a:r>
              <a:rPr lang="en-US" dirty="0" smtClean="0"/>
              <a:t>, which is located in east-central Missouri near the City of St. Louis. The Greenway follows the Meramec River from its confluence with the </a:t>
            </a:r>
            <a:r>
              <a:rPr lang="en-US" dirty="0" err="1" smtClean="0"/>
              <a:t>Mississsippi</a:t>
            </a:r>
            <a:r>
              <a:rPr lang="en-US" dirty="0" smtClean="0"/>
              <a:t> River for 108 miles into the Ozark uplands. Its natural features include springs, bluffs, caverns and expansive beaches.</a:t>
            </a:r>
            <a:br>
              <a:rPr lang="en-US" dirty="0" smtClean="0"/>
            </a:br>
            <a:r>
              <a:rPr lang="en-US" dirty="0" smtClean="0"/>
              <a:t/>
            </a:r>
            <a:br>
              <a:rPr lang="en-US" dirty="0" smtClean="0"/>
            </a:br>
            <a:r>
              <a:rPr lang="en-US" dirty="0" smtClean="0"/>
              <a:t>Established in 1975 the Meramec Greenway now features over 28,000 acres of public parks, conservation areas and institutional lands that offer a wide spectrum of recreational and educational opportunities. Its success is a tribute to the unique partnership of governments and citizens that have cooperated for over thirty years.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0D2BE923-3769-4F7C-8CE8-3CA821ECA606}" type="slidenum">
              <a:rPr lang="en-US" smtClean="0"/>
              <a:pPr/>
              <a:t>12</a:t>
            </a:fld>
            <a:endParaRPr lang="en-US"/>
          </a:p>
        </p:txBody>
      </p:sp>
    </p:spTree>
    <p:extLst>
      <p:ext uri="{BB962C8B-B14F-4D97-AF65-F5344CB8AC3E}">
        <p14:creationId xmlns:p14="http://schemas.microsoft.com/office/powerpoint/2010/main" val="38011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newest bicycle right-of-ways in the city, this stretches across nearly the entire valley floor from one side of boring, ghetto suburbia to the other. There’s not a lot of sun cover, which makes the </a:t>
            </a:r>
            <a:r>
              <a:rPr lang="en-US" dirty="0" smtClean="0">
                <a:hlinkClick r:id="rId3"/>
              </a:rPr>
              <a:t>Chandler path</a:t>
            </a:r>
            <a:r>
              <a:rPr lang="en-US" dirty="0" smtClean="0"/>
              <a:t> useless from May through October, and you have to stop frequently at intersections, but it’s usually empty, fast and well paved. Great way to get from the strip malls of Van Nuys to the shopping plazas of Burbank.</a:t>
            </a:r>
          </a:p>
          <a:p>
            <a:endParaRPr lang="en-US" dirty="0"/>
          </a:p>
        </p:txBody>
      </p:sp>
      <p:sp>
        <p:nvSpPr>
          <p:cNvPr id="4" name="Slide Number Placeholder 3"/>
          <p:cNvSpPr>
            <a:spLocks noGrp="1"/>
          </p:cNvSpPr>
          <p:nvPr>
            <p:ph type="sldNum" sz="quarter" idx="10"/>
          </p:nvPr>
        </p:nvSpPr>
        <p:spPr/>
        <p:txBody>
          <a:bodyPr/>
          <a:lstStyle/>
          <a:p>
            <a:fld id="{1BE76E7B-F256-4DD6-9CFD-2D9B4C002863}" type="slidenum">
              <a:rPr lang="en-US" smtClean="0"/>
              <a:pPr/>
              <a:t>20</a:t>
            </a:fld>
            <a:endParaRPr lang="en-US"/>
          </a:p>
        </p:txBody>
      </p:sp>
    </p:spTree>
    <p:extLst>
      <p:ext uri="{BB962C8B-B14F-4D97-AF65-F5344CB8AC3E}">
        <p14:creationId xmlns:p14="http://schemas.microsoft.com/office/powerpoint/2010/main" val="122597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onservationcorridor.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Corridors</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Habitat Corridor</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Transportation Corridor</a:t>
            </a:r>
          </a:p>
          <a:p>
            <a:pPr lvl="1"/>
            <a:r>
              <a:rPr lang="en-US" dirty="0" smtClean="0"/>
              <a:t> </a:t>
            </a:r>
            <a:endParaRPr lang="en-US" dirty="0" smtClean="0"/>
          </a:p>
          <a:p>
            <a:pPr lvl="1"/>
            <a:r>
              <a:rPr lang="en-US" dirty="0" smtClean="0"/>
              <a:t> </a:t>
            </a:r>
            <a:endParaRPr lang="en-US" dirty="0" smtClean="0"/>
          </a:p>
          <a:p>
            <a:pPr lvl="1"/>
            <a:r>
              <a:rPr lang="en-US" dirty="0" smtClean="0"/>
              <a:t> </a:t>
            </a:r>
            <a:endParaRPr lang="en-US" dirty="0" smtClean="0"/>
          </a:p>
          <a:p>
            <a:r>
              <a:rPr lang="en-US" dirty="0" smtClean="0"/>
              <a:t>Utility Corridor</a:t>
            </a:r>
          </a:p>
          <a:p>
            <a:pPr lvl="1"/>
            <a:r>
              <a:rPr lang="en-US" dirty="0" smtClean="0"/>
              <a:t> </a:t>
            </a:r>
            <a:endParaRPr lang="en-US" dirty="0" smtClean="0"/>
          </a:p>
          <a:p>
            <a:pPr lvl="1"/>
            <a:r>
              <a:rPr lang="en-US" dirty="0" smtClean="0"/>
              <a:t> </a:t>
            </a:r>
            <a:endParaRPr lang="en-US" dirty="0" smtClean="0"/>
          </a:p>
          <a:p>
            <a:pPr lvl="1"/>
            <a:r>
              <a:rPr lang="en-US" dirty="0" smtClean="0"/>
              <a:t> </a:t>
            </a:r>
            <a:endParaRPr lang="en-US" dirty="0" smtClean="0"/>
          </a:p>
          <a:p>
            <a:pPr lvl="1"/>
            <a:r>
              <a:rPr lang="en-US" dirty="0" smtClean="0"/>
              <a:t> </a:t>
            </a:r>
            <a:endParaRPr lang="en-US" dirty="0" smtClean="0"/>
          </a:p>
          <a:p>
            <a:pPr lvl="1"/>
            <a:r>
              <a:rPr lang="en-US" dirty="0" smtClean="0"/>
              <a:t> </a:t>
            </a:r>
            <a:endParaRPr lang="en-US" dirty="0"/>
          </a:p>
        </p:txBody>
      </p:sp>
      <p:pic>
        <p:nvPicPr>
          <p:cNvPr id="36866" name="Picture 2" descr="http://www.cvconservationstrategy.org/wp-content/themes/CVCS-Child-Theme/images/biodiversity-corridor.gif"/>
          <p:cNvPicPr>
            <a:picLocks noChangeAspect="1" noChangeArrowheads="1"/>
          </p:cNvPicPr>
          <p:nvPr/>
        </p:nvPicPr>
        <p:blipFill>
          <a:blip r:embed="rId3" cstate="print"/>
          <a:srcRect/>
          <a:stretch>
            <a:fillRect/>
          </a:stretch>
        </p:blipFill>
        <p:spPr bwMode="auto">
          <a:xfrm>
            <a:off x="381000" y="2438400"/>
            <a:ext cx="3810000" cy="2781300"/>
          </a:xfrm>
          <a:prstGeom prst="rect">
            <a:avLst/>
          </a:prstGeom>
          <a:noFill/>
        </p:spPr>
      </p:pic>
      <p:sp>
        <p:nvSpPr>
          <p:cNvPr id="7" name="Rectangle 6"/>
          <p:cNvSpPr/>
          <p:nvPr/>
        </p:nvSpPr>
        <p:spPr>
          <a:xfrm>
            <a:off x="609600" y="5638800"/>
            <a:ext cx="3235116" cy="646331"/>
          </a:xfrm>
          <a:prstGeom prst="rect">
            <a:avLst/>
          </a:prstGeom>
        </p:spPr>
        <p:txBody>
          <a:bodyPr wrap="none">
            <a:spAutoFit/>
          </a:bodyPr>
          <a:lstStyle/>
          <a:p>
            <a:pPr algn="ctr"/>
            <a:r>
              <a:rPr lang="en-US" dirty="0" smtClean="0"/>
              <a:t>www.cvconservationstrategy.org</a:t>
            </a:r>
          </a:p>
          <a:p>
            <a:pPr algn="ctr"/>
            <a:r>
              <a:rPr lang="en-US" dirty="0" smtClean="0"/>
              <a:t>2013</a:t>
            </a:r>
            <a:endParaRPr lang="en-US" dirty="0"/>
          </a:p>
        </p:txBody>
      </p:sp>
      <p:sp>
        <p:nvSpPr>
          <p:cNvPr id="8" name="TextBox 2"/>
          <p:cNvSpPr txBox="1"/>
          <p:nvPr/>
        </p:nvSpPr>
        <p:spPr>
          <a:xfrm>
            <a:off x="8067872" y="6488668"/>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Corridors</a:t>
            </a:r>
            <a:endParaRPr lang="en-US" dirty="0"/>
          </a:p>
        </p:txBody>
      </p:sp>
      <p:sp>
        <p:nvSpPr>
          <p:cNvPr id="4" name="Rectangle 3"/>
          <p:cNvSpPr/>
          <p:nvPr/>
        </p:nvSpPr>
        <p:spPr>
          <a:xfrm>
            <a:off x="7010400" y="4724400"/>
            <a:ext cx="1765355" cy="307777"/>
          </a:xfrm>
          <a:prstGeom prst="rect">
            <a:avLst/>
          </a:prstGeom>
        </p:spPr>
        <p:txBody>
          <a:bodyPr wrap="none">
            <a:spAutoFit/>
          </a:bodyPr>
          <a:lstStyle/>
          <a:p>
            <a:pPr algn="r"/>
            <a:r>
              <a:rPr lang="en-US" sz="1400" dirty="0" smtClean="0"/>
              <a:t>blog.emap.com, 2012</a:t>
            </a:r>
            <a:endParaRPr lang="en-US" sz="1400" dirty="0"/>
          </a:p>
        </p:txBody>
      </p:sp>
      <p:sp>
        <p:nvSpPr>
          <p:cNvPr id="5" name="TextBox 4"/>
          <p:cNvSpPr txBox="1"/>
          <p:nvPr/>
        </p:nvSpPr>
        <p:spPr>
          <a:xfrm>
            <a:off x="2971800" y="5791200"/>
            <a:ext cx="2699265" cy="461665"/>
          </a:xfrm>
          <a:prstGeom prst="rect">
            <a:avLst/>
          </a:prstGeom>
          <a:noFill/>
        </p:spPr>
        <p:txBody>
          <a:bodyPr wrap="none" rtlCol="0">
            <a:spAutoFit/>
          </a:bodyPr>
          <a:lstStyle/>
          <a:p>
            <a:r>
              <a:rPr lang="en-US" sz="2400" dirty="0" smtClean="0"/>
              <a:t>Connectivity is good</a:t>
            </a:r>
            <a:endParaRPr lang="en-US" sz="2400" dirty="0"/>
          </a:p>
        </p:txBody>
      </p:sp>
      <p:sp>
        <p:nvSpPr>
          <p:cNvPr id="7" name="Rectangle 6"/>
          <p:cNvSpPr/>
          <p:nvPr/>
        </p:nvSpPr>
        <p:spPr>
          <a:xfrm>
            <a:off x="304800" y="4724400"/>
            <a:ext cx="2211439" cy="307777"/>
          </a:xfrm>
          <a:prstGeom prst="rect">
            <a:avLst/>
          </a:prstGeom>
        </p:spPr>
        <p:txBody>
          <a:bodyPr wrap="none">
            <a:spAutoFit/>
          </a:bodyPr>
          <a:lstStyle/>
          <a:p>
            <a:r>
              <a:rPr lang="en-US" sz="1400" dirty="0" smtClean="0"/>
              <a:t>www.ia.nrcs.usda.gov, 2005</a:t>
            </a:r>
            <a:endParaRPr lang="en-US" sz="1400" dirty="0"/>
          </a:p>
        </p:txBody>
      </p:sp>
      <p:pic>
        <p:nvPicPr>
          <p:cNvPr id="9218" name="Picture 2" descr="C:\Users\everett\Desktop\Pictur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0" y="1676400"/>
            <a:ext cx="8558213"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Tianjin Eco-City — </a:t>
            </a:r>
            <a:r>
              <a:rPr lang="en-US" dirty="0" err="1" smtClean="0"/>
              <a:t>Windscape</a:t>
            </a:r>
            <a:r>
              <a:rPr lang="en-US" dirty="0" smtClean="0"/>
              <a:t> Corridor (China)</a:t>
            </a:r>
            <a:endParaRPr lang="en-US" dirty="0"/>
          </a:p>
        </p:txBody>
      </p:sp>
      <p:sp>
        <p:nvSpPr>
          <p:cNvPr id="4" name="Rectangle 3"/>
          <p:cNvSpPr/>
          <p:nvPr/>
        </p:nvSpPr>
        <p:spPr>
          <a:xfrm>
            <a:off x="5150919" y="6488668"/>
            <a:ext cx="3993081" cy="369332"/>
          </a:xfrm>
          <a:prstGeom prst="rect">
            <a:avLst/>
          </a:prstGeom>
        </p:spPr>
        <p:txBody>
          <a:bodyPr wrap="none">
            <a:spAutoFit/>
          </a:bodyPr>
          <a:lstStyle/>
          <a:p>
            <a:r>
              <a:rPr lang="en-US" dirty="0" smtClean="0"/>
              <a:t>urbanlabglobalcities.blogspot.com, 2011</a:t>
            </a:r>
            <a:endParaRPr lang="en-US" dirty="0"/>
          </a:p>
        </p:txBody>
      </p:sp>
      <p:pic>
        <p:nvPicPr>
          <p:cNvPr id="10242" name="Picture 2" descr="C:\Users\everett\Desktop\Pictur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103937" cy="4564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91" y="0"/>
            <a:ext cx="8229600" cy="1143000"/>
          </a:xfrm>
        </p:spPr>
        <p:txBody>
          <a:bodyPr/>
          <a:lstStyle/>
          <a:p>
            <a:r>
              <a:rPr lang="en-US" dirty="0" smtClean="0"/>
              <a:t>Urban – Rural Greenway</a:t>
            </a:r>
            <a:endParaRPr lang="en-US" dirty="0"/>
          </a:p>
        </p:txBody>
      </p:sp>
      <p:sp>
        <p:nvSpPr>
          <p:cNvPr id="4" name="Rectangle 3"/>
          <p:cNvSpPr/>
          <p:nvPr/>
        </p:nvSpPr>
        <p:spPr>
          <a:xfrm>
            <a:off x="2743200" y="6488668"/>
            <a:ext cx="3449919" cy="369332"/>
          </a:xfrm>
          <a:prstGeom prst="rect">
            <a:avLst/>
          </a:prstGeom>
        </p:spPr>
        <p:txBody>
          <a:bodyPr wrap="none">
            <a:spAutoFit/>
          </a:bodyPr>
          <a:lstStyle/>
          <a:p>
            <a:r>
              <a:rPr lang="en-US" dirty="0" smtClean="0"/>
              <a:t>www.meramecgreenway.org, 2012</a:t>
            </a:r>
            <a:endParaRPr lang="en-US" dirty="0"/>
          </a:p>
        </p:txBody>
      </p:sp>
      <p:sp>
        <p:nvSpPr>
          <p:cNvPr id="5" name="Rectangle 4"/>
          <p:cNvSpPr/>
          <p:nvPr/>
        </p:nvSpPr>
        <p:spPr>
          <a:xfrm>
            <a:off x="3276598" y="1059201"/>
            <a:ext cx="2759986" cy="461665"/>
          </a:xfrm>
          <a:prstGeom prst="rect">
            <a:avLst/>
          </a:prstGeom>
        </p:spPr>
        <p:txBody>
          <a:bodyPr wrap="none">
            <a:spAutoFit/>
          </a:bodyPr>
          <a:lstStyle/>
          <a:p>
            <a:r>
              <a:rPr lang="en-US" sz="2400" b="1" dirty="0" smtClean="0"/>
              <a:t>Meramec Greenway</a:t>
            </a:r>
            <a:endParaRPr lang="en-US" sz="2400" dirty="0"/>
          </a:p>
        </p:txBody>
      </p:sp>
      <p:pic>
        <p:nvPicPr>
          <p:cNvPr id="11266" name="Picture 2" descr="C:\Users\everett\Desktop\Pictur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079" y="1676400"/>
            <a:ext cx="5407025" cy="4721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Greenway – St. Louis</a:t>
            </a:r>
            <a:endParaRPr lang="en-US" dirty="0"/>
          </a:p>
        </p:txBody>
      </p:sp>
      <p:sp>
        <p:nvSpPr>
          <p:cNvPr id="3" name="Rectangle 2"/>
          <p:cNvSpPr/>
          <p:nvPr/>
        </p:nvSpPr>
        <p:spPr>
          <a:xfrm>
            <a:off x="6957889" y="6488668"/>
            <a:ext cx="2186111" cy="369332"/>
          </a:xfrm>
          <a:prstGeom prst="rect">
            <a:avLst/>
          </a:prstGeom>
        </p:spPr>
        <p:txBody>
          <a:bodyPr wrap="none">
            <a:spAutoFit/>
          </a:bodyPr>
          <a:lstStyle/>
          <a:p>
            <a:pPr algn="ctr"/>
            <a:r>
              <a:rPr lang="en-US" dirty="0" smtClean="0"/>
              <a:t>www.grgstl.org, 2012</a:t>
            </a:r>
            <a:endParaRPr lang="en-US" dirty="0"/>
          </a:p>
        </p:txBody>
      </p:sp>
      <p:pic>
        <p:nvPicPr>
          <p:cNvPr id="12290" name="Picture 2" descr="C:\Users\everett\Desktop\Pictur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62631"/>
            <a:ext cx="5867400" cy="5126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everett\Desktop\Pictur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66296"/>
            <a:ext cx="8150225"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Urban Greenway</a:t>
            </a:r>
            <a:endParaRPr lang="en-US" dirty="0"/>
          </a:p>
        </p:txBody>
      </p:sp>
      <p:sp>
        <p:nvSpPr>
          <p:cNvPr id="5" name="Rectangle 4"/>
          <p:cNvSpPr/>
          <p:nvPr/>
        </p:nvSpPr>
        <p:spPr>
          <a:xfrm>
            <a:off x="5569681" y="6096000"/>
            <a:ext cx="2933046" cy="369332"/>
          </a:xfrm>
          <a:prstGeom prst="rect">
            <a:avLst/>
          </a:prstGeom>
        </p:spPr>
        <p:txBody>
          <a:bodyPr wrap="none">
            <a:spAutoFit/>
          </a:bodyPr>
          <a:lstStyle/>
          <a:p>
            <a:pPr algn="ctr"/>
            <a:r>
              <a:rPr lang="en-US" dirty="0" smtClean="0"/>
              <a:t>www.bostonbyfoot.org, 2012</a:t>
            </a:r>
            <a:endParaRPr lang="en-US" dirty="0"/>
          </a:p>
        </p:txBody>
      </p:sp>
      <p:sp>
        <p:nvSpPr>
          <p:cNvPr id="7" name="Rectangle 6"/>
          <p:cNvSpPr/>
          <p:nvPr/>
        </p:nvSpPr>
        <p:spPr>
          <a:xfrm>
            <a:off x="990600" y="5943600"/>
            <a:ext cx="3556679" cy="369332"/>
          </a:xfrm>
          <a:prstGeom prst="rect">
            <a:avLst/>
          </a:prstGeom>
        </p:spPr>
        <p:txBody>
          <a:bodyPr wrap="none">
            <a:spAutoFit/>
          </a:bodyPr>
          <a:lstStyle/>
          <a:p>
            <a:r>
              <a:rPr lang="en-US" dirty="0" smtClean="0"/>
              <a:t>stephanierogers.typepad.com, 2008</a:t>
            </a:r>
            <a:endParaRPr lang="en-US" dirty="0"/>
          </a:p>
        </p:txBody>
      </p:sp>
      <p:sp>
        <p:nvSpPr>
          <p:cNvPr id="8" name="Rectangle 7"/>
          <p:cNvSpPr/>
          <p:nvPr/>
        </p:nvSpPr>
        <p:spPr>
          <a:xfrm>
            <a:off x="2133600" y="1219200"/>
            <a:ext cx="4572000" cy="830997"/>
          </a:xfrm>
          <a:prstGeom prst="rect">
            <a:avLst/>
          </a:prstGeom>
        </p:spPr>
        <p:txBody>
          <a:bodyPr>
            <a:spAutoFit/>
          </a:bodyPr>
          <a:lstStyle/>
          <a:p>
            <a:pPr algn="ctr"/>
            <a:r>
              <a:rPr lang="en-US" sz="2400" dirty="0" smtClean="0"/>
              <a:t>Rose Fitzgerald Kennedy Greenway </a:t>
            </a:r>
          </a:p>
          <a:p>
            <a:pPr algn="ctr"/>
            <a:r>
              <a:rPr lang="en-US" sz="2400" dirty="0" smtClean="0"/>
              <a:t>Boston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Urban Greenway</a:t>
            </a:r>
            <a:endParaRPr lang="en-US" dirty="0"/>
          </a:p>
        </p:txBody>
      </p:sp>
      <p:sp>
        <p:nvSpPr>
          <p:cNvPr id="3" name="TextBox 2"/>
          <p:cNvSpPr txBox="1"/>
          <p:nvPr/>
        </p:nvSpPr>
        <p:spPr>
          <a:xfrm>
            <a:off x="2590800" y="762000"/>
            <a:ext cx="4732962" cy="523220"/>
          </a:xfrm>
          <a:prstGeom prst="rect">
            <a:avLst/>
          </a:prstGeom>
          <a:noFill/>
        </p:spPr>
        <p:txBody>
          <a:bodyPr wrap="none" rtlCol="0">
            <a:spAutoFit/>
          </a:bodyPr>
          <a:lstStyle/>
          <a:p>
            <a:r>
              <a:rPr lang="en-US" sz="2800" dirty="0" smtClean="0"/>
              <a:t>St. Louis Downtown - Proposed</a:t>
            </a:r>
            <a:endParaRPr lang="en-US" sz="2800" dirty="0"/>
          </a:p>
        </p:txBody>
      </p:sp>
      <p:sp>
        <p:nvSpPr>
          <p:cNvPr id="6" name="Rectangle 5"/>
          <p:cNvSpPr/>
          <p:nvPr/>
        </p:nvSpPr>
        <p:spPr>
          <a:xfrm>
            <a:off x="6806309" y="6488668"/>
            <a:ext cx="2337691" cy="369332"/>
          </a:xfrm>
          <a:prstGeom prst="rect">
            <a:avLst/>
          </a:prstGeom>
        </p:spPr>
        <p:txBody>
          <a:bodyPr wrap="none">
            <a:spAutoFit/>
          </a:bodyPr>
          <a:lstStyle/>
          <a:p>
            <a:r>
              <a:rPr lang="en-US" dirty="0" smtClean="0"/>
              <a:t>udarchive.uli.org, 2006</a:t>
            </a:r>
            <a:endParaRPr lang="en-US" dirty="0"/>
          </a:p>
        </p:txBody>
      </p:sp>
      <p:pic>
        <p:nvPicPr>
          <p:cNvPr id="14338" name="Picture 2" descr="C:\Users\everett\Desktop\Picture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86707"/>
            <a:ext cx="7315200" cy="5221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Greening</a:t>
            </a:r>
            <a:br>
              <a:rPr lang="en-US" dirty="0"/>
            </a:br>
            <a:r>
              <a:rPr lang="en-US" sz="3100" dirty="0"/>
              <a:t>Lloyd </a:t>
            </a:r>
            <a:r>
              <a:rPr lang="en-US" sz="3100" dirty="0" smtClean="0"/>
              <a:t>District - Portland,  Oregon</a:t>
            </a:r>
            <a:endParaRPr lang="en-US" sz="3100" dirty="0"/>
          </a:p>
        </p:txBody>
      </p:sp>
      <p:sp>
        <p:nvSpPr>
          <p:cNvPr id="4" name="Rectangle 3"/>
          <p:cNvSpPr/>
          <p:nvPr/>
        </p:nvSpPr>
        <p:spPr>
          <a:xfrm>
            <a:off x="0" y="6488668"/>
            <a:ext cx="2032479" cy="369332"/>
          </a:xfrm>
          <a:prstGeom prst="rect">
            <a:avLst/>
          </a:prstGeom>
        </p:spPr>
        <p:txBody>
          <a:bodyPr wrap="none">
            <a:spAutoFit/>
          </a:bodyPr>
          <a:lstStyle/>
          <a:p>
            <a:r>
              <a:rPr lang="en-US" dirty="0" smtClean="0"/>
              <a:t>aiatopten.org, 2005</a:t>
            </a:r>
            <a:endParaRPr lang="en-US" dirty="0"/>
          </a:p>
        </p:txBody>
      </p:sp>
      <p:pic>
        <p:nvPicPr>
          <p:cNvPr id="15362" name="Picture 2" descr="C:\Users\everett\Desktop\Picture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13" y="1600200"/>
            <a:ext cx="6000750" cy="4640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Greenway – Light Rail</a:t>
            </a:r>
            <a:endParaRPr lang="en-US" dirty="0"/>
          </a:p>
        </p:txBody>
      </p:sp>
      <p:sp>
        <p:nvSpPr>
          <p:cNvPr id="3" name="Rectangle 2"/>
          <p:cNvSpPr/>
          <p:nvPr/>
        </p:nvSpPr>
        <p:spPr>
          <a:xfrm>
            <a:off x="3657600" y="6488668"/>
            <a:ext cx="2440348" cy="369332"/>
          </a:xfrm>
          <a:prstGeom prst="rect">
            <a:avLst/>
          </a:prstGeom>
        </p:spPr>
        <p:txBody>
          <a:bodyPr wrap="none">
            <a:spAutoFit/>
          </a:bodyPr>
          <a:lstStyle/>
          <a:p>
            <a:r>
              <a:rPr lang="en-US" dirty="0" smtClean="0"/>
              <a:t>www.expogreenway.org</a:t>
            </a:r>
            <a:endParaRPr lang="en-US" dirty="0"/>
          </a:p>
        </p:txBody>
      </p:sp>
      <p:sp>
        <p:nvSpPr>
          <p:cNvPr id="5" name="TextBox 4"/>
          <p:cNvSpPr txBox="1"/>
          <p:nvPr/>
        </p:nvSpPr>
        <p:spPr>
          <a:xfrm>
            <a:off x="2667000" y="1295400"/>
            <a:ext cx="3467937" cy="369332"/>
          </a:xfrm>
          <a:prstGeom prst="rect">
            <a:avLst/>
          </a:prstGeom>
          <a:noFill/>
        </p:spPr>
        <p:txBody>
          <a:bodyPr wrap="none" rtlCol="0">
            <a:spAutoFit/>
          </a:bodyPr>
          <a:lstStyle/>
          <a:p>
            <a:r>
              <a:rPr lang="en-US" dirty="0" smtClean="0"/>
              <a:t>Greater Los Angeles County Region</a:t>
            </a:r>
            <a:endParaRPr lang="en-US" dirty="0"/>
          </a:p>
        </p:txBody>
      </p:sp>
      <p:pic>
        <p:nvPicPr>
          <p:cNvPr id="16386" name="Picture 2" descr="C:\Users\everett\Desktop\Picture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74163" cy="388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88668"/>
            <a:ext cx="1507913" cy="369332"/>
          </a:xfrm>
          <a:prstGeom prst="rect">
            <a:avLst/>
          </a:prstGeom>
        </p:spPr>
        <p:txBody>
          <a:bodyPr wrap="none">
            <a:spAutoFit/>
          </a:bodyPr>
          <a:lstStyle/>
          <a:p>
            <a:r>
              <a:rPr lang="en-US" dirty="0"/>
              <a:t>vodaplan.com</a:t>
            </a:r>
          </a:p>
        </p:txBody>
      </p:sp>
      <p:sp>
        <p:nvSpPr>
          <p:cNvPr id="3" name="Title 2"/>
          <p:cNvSpPr>
            <a:spLocks noGrp="1"/>
          </p:cNvSpPr>
          <p:nvPr>
            <p:ph type="title"/>
          </p:nvPr>
        </p:nvSpPr>
        <p:spPr>
          <a:xfrm>
            <a:off x="457200" y="0"/>
            <a:ext cx="8229600" cy="1143000"/>
          </a:xfrm>
        </p:spPr>
        <p:txBody>
          <a:bodyPr>
            <a:normAutofit fontScale="90000"/>
          </a:bodyPr>
          <a:lstStyle/>
          <a:p>
            <a:r>
              <a:rPr lang="en-US" dirty="0"/>
              <a:t>Sugar House Streetcar Greenway, Salt Lake City, UT</a:t>
            </a:r>
          </a:p>
        </p:txBody>
      </p:sp>
      <p:pic>
        <p:nvPicPr>
          <p:cNvPr id="17410" name="Picture 2" descr="C:\Users\everett\Desktop\Picture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081088"/>
            <a:ext cx="8691562" cy="561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Bike Lane (Seattle 2010)</a:t>
            </a:r>
            <a:endParaRPr lang="en-US" dirty="0"/>
          </a:p>
        </p:txBody>
      </p:sp>
      <p:sp>
        <p:nvSpPr>
          <p:cNvPr id="4" name="Rectangle 3"/>
          <p:cNvSpPr/>
          <p:nvPr/>
        </p:nvSpPr>
        <p:spPr>
          <a:xfrm>
            <a:off x="7539843" y="0"/>
            <a:ext cx="1604157" cy="369332"/>
          </a:xfrm>
          <a:prstGeom prst="rect">
            <a:avLst/>
          </a:prstGeom>
        </p:spPr>
        <p:txBody>
          <a:bodyPr wrap="none">
            <a:spAutoFit/>
          </a:bodyPr>
          <a:lstStyle/>
          <a:p>
            <a:r>
              <a:rPr lang="en-US" dirty="0" smtClean="0"/>
              <a:t>/thecityfix.com</a:t>
            </a:r>
            <a:endParaRPr lang="en-US" dirty="0"/>
          </a:p>
        </p:txBody>
      </p:sp>
      <p:pic>
        <p:nvPicPr>
          <p:cNvPr id="18434" name="Picture 2" descr="C:\Users\everett\Desktop\Picture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46" y="1163637"/>
            <a:ext cx="8529637" cy="5694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verett\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94923"/>
            <a:ext cx="9444038" cy="62007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72703" y="0"/>
            <a:ext cx="8229600" cy="838200"/>
          </a:xfrm>
        </p:spPr>
        <p:txBody>
          <a:bodyPr/>
          <a:lstStyle/>
          <a:p>
            <a:r>
              <a:rPr lang="en-US" dirty="0" smtClean="0"/>
              <a:t>Sustainable Corridor</a:t>
            </a:r>
            <a:endParaRPr lang="en-US" dirty="0"/>
          </a:p>
        </p:txBody>
      </p:sp>
      <p:sp>
        <p:nvSpPr>
          <p:cNvPr id="5" name="TextBox 4"/>
          <p:cNvSpPr txBox="1"/>
          <p:nvPr/>
        </p:nvSpPr>
        <p:spPr>
          <a:xfrm>
            <a:off x="6999747" y="6496526"/>
            <a:ext cx="2186689" cy="369332"/>
          </a:xfrm>
          <a:prstGeom prst="rect">
            <a:avLst/>
          </a:prstGeom>
          <a:noFill/>
        </p:spPr>
        <p:txBody>
          <a:bodyPr wrap="none" rtlCol="0">
            <a:spAutoFit/>
          </a:bodyPr>
          <a:lstStyle/>
          <a:p>
            <a:r>
              <a:rPr lang="en-US" dirty="0" smtClean="0"/>
              <a:t>(Farr 2008, page 113)</a:t>
            </a:r>
            <a:endParaRPr lang="en-US" dirty="0"/>
          </a:p>
        </p:txBody>
      </p:sp>
    </p:spTree>
    <p:extLst>
      <p:ext uri="{BB962C8B-B14F-4D97-AF65-F5344CB8AC3E}">
        <p14:creationId xmlns:p14="http://schemas.microsoft.com/office/powerpoint/2010/main" val="92672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everett\Desktop\Picture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20" y="801642"/>
            <a:ext cx="8070850" cy="60531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14400"/>
          </a:xfrm>
        </p:spPr>
        <p:txBody>
          <a:bodyPr/>
          <a:lstStyle/>
          <a:p>
            <a:r>
              <a:rPr lang="en-US" dirty="0" smtClean="0"/>
              <a:t>Bike Paths (LA 2010 Chandler Blvd)</a:t>
            </a:r>
            <a:endParaRPr lang="en-US" dirty="0"/>
          </a:p>
        </p:txBody>
      </p:sp>
      <p:sp>
        <p:nvSpPr>
          <p:cNvPr id="4" name="Rectangle 3"/>
          <p:cNvSpPr/>
          <p:nvPr/>
        </p:nvSpPr>
        <p:spPr>
          <a:xfrm>
            <a:off x="6400800" y="6488668"/>
            <a:ext cx="2263440" cy="369332"/>
          </a:xfrm>
          <a:prstGeom prst="rect">
            <a:avLst/>
          </a:prstGeom>
        </p:spPr>
        <p:txBody>
          <a:bodyPr wrap="none">
            <a:spAutoFit/>
          </a:bodyPr>
          <a:lstStyle/>
          <a:p>
            <a:r>
              <a:rPr lang="en-US" dirty="0" smtClean="0"/>
              <a:t>maxlancecomedy.com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 Corridors </a:t>
            </a:r>
            <a:br>
              <a:rPr lang="en-US" dirty="0" smtClean="0"/>
            </a:br>
            <a:r>
              <a:rPr lang="en-US" dirty="0" smtClean="0"/>
              <a:t>Light Rail, Trolleys</a:t>
            </a:r>
            <a:endParaRPr lang="en-US" dirty="0"/>
          </a:p>
        </p:txBody>
      </p:sp>
      <p:sp>
        <p:nvSpPr>
          <p:cNvPr id="4" name="Rectangle 3"/>
          <p:cNvSpPr/>
          <p:nvPr/>
        </p:nvSpPr>
        <p:spPr>
          <a:xfrm>
            <a:off x="6309634" y="4800600"/>
            <a:ext cx="2834366" cy="369332"/>
          </a:xfrm>
          <a:prstGeom prst="rect">
            <a:avLst/>
          </a:prstGeom>
        </p:spPr>
        <p:txBody>
          <a:bodyPr wrap="none">
            <a:spAutoFit/>
          </a:bodyPr>
          <a:lstStyle/>
          <a:p>
            <a:r>
              <a:rPr lang="en-US" dirty="0" smtClean="0"/>
              <a:t>gregormews.wordpress.com</a:t>
            </a:r>
            <a:endParaRPr lang="en-US" dirty="0"/>
          </a:p>
        </p:txBody>
      </p:sp>
      <p:sp>
        <p:nvSpPr>
          <p:cNvPr id="6" name="Rectangle 5"/>
          <p:cNvSpPr/>
          <p:nvPr/>
        </p:nvSpPr>
        <p:spPr>
          <a:xfrm>
            <a:off x="609600" y="5638800"/>
            <a:ext cx="4876800" cy="646331"/>
          </a:xfrm>
          <a:prstGeom prst="rect">
            <a:avLst/>
          </a:prstGeom>
        </p:spPr>
        <p:txBody>
          <a:bodyPr wrap="square">
            <a:spAutoFit/>
          </a:bodyPr>
          <a:lstStyle/>
          <a:p>
            <a:pPr algn="ctr"/>
            <a:r>
              <a:rPr lang="en-US" dirty="0" smtClean="0"/>
              <a:t>New Jersey Transit River Line train in Trenton NJ</a:t>
            </a:r>
          </a:p>
          <a:p>
            <a:pPr algn="ctr"/>
            <a:r>
              <a:rPr lang="en-US" dirty="0" smtClean="0"/>
              <a:t>www.pressofatlanticcity.com, 2009</a:t>
            </a:r>
            <a:endParaRPr lang="en-US" dirty="0"/>
          </a:p>
        </p:txBody>
      </p:sp>
      <p:pic>
        <p:nvPicPr>
          <p:cNvPr id="2050" name="Picture 2" descr="C:\Users\everett\Desktop\Pi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5486400" cy="35210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verett\Desktop\Pictur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541" y="1551994"/>
            <a:ext cx="3171825" cy="324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Bus (Webster Ave NYC) </a:t>
            </a:r>
            <a:endParaRPr lang="en-US" dirty="0"/>
          </a:p>
        </p:txBody>
      </p:sp>
      <p:sp>
        <p:nvSpPr>
          <p:cNvPr id="4" name="Rectangle 3"/>
          <p:cNvSpPr/>
          <p:nvPr/>
        </p:nvSpPr>
        <p:spPr>
          <a:xfrm>
            <a:off x="5620407" y="6488668"/>
            <a:ext cx="3523593" cy="369332"/>
          </a:xfrm>
          <a:prstGeom prst="rect">
            <a:avLst/>
          </a:prstGeom>
        </p:spPr>
        <p:txBody>
          <a:bodyPr wrap="none">
            <a:spAutoFit/>
          </a:bodyPr>
          <a:lstStyle/>
          <a:p>
            <a:r>
              <a:rPr lang="en-US" dirty="0" smtClean="0"/>
              <a:t>www.thetransportpolitic.com, 2012</a:t>
            </a:r>
            <a:endParaRPr lang="en-US" dirty="0"/>
          </a:p>
        </p:txBody>
      </p:sp>
      <p:sp>
        <p:nvSpPr>
          <p:cNvPr id="6" name="TextBox 5"/>
          <p:cNvSpPr txBox="1"/>
          <p:nvPr/>
        </p:nvSpPr>
        <p:spPr>
          <a:xfrm>
            <a:off x="0" y="6488668"/>
            <a:ext cx="4216924" cy="369332"/>
          </a:xfrm>
          <a:prstGeom prst="rect">
            <a:avLst/>
          </a:prstGeom>
          <a:noFill/>
        </p:spPr>
        <p:txBody>
          <a:bodyPr wrap="none" rtlCol="0">
            <a:spAutoFit/>
          </a:bodyPr>
          <a:lstStyle/>
          <a:p>
            <a:r>
              <a:rPr lang="en-US" dirty="0" smtClean="0"/>
              <a:t>SBS = Select Bus Service (Bus Rapid Transit)</a:t>
            </a:r>
            <a:endParaRPr lang="en-US" dirty="0"/>
          </a:p>
        </p:txBody>
      </p:sp>
      <p:pic>
        <p:nvPicPr>
          <p:cNvPr id="3074" name="Picture 2" descr="C:\Users\everett\Desktop\Pic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4" y="938011"/>
            <a:ext cx="9110662"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(Webster Ave NYC) </a:t>
            </a:r>
            <a:endParaRPr lang="en-US" dirty="0"/>
          </a:p>
        </p:txBody>
      </p:sp>
      <p:sp>
        <p:nvSpPr>
          <p:cNvPr id="4" name="Rectangle 3"/>
          <p:cNvSpPr/>
          <p:nvPr/>
        </p:nvSpPr>
        <p:spPr>
          <a:xfrm>
            <a:off x="5620407" y="6488668"/>
            <a:ext cx="3523593" cy="369332"/>
          </a:xfrm>
          <a:prstGeom prst="rect">
            <a:avLst/>
          </a:prstGeom>
        </p:spPr>
        <p:txBody>
          <a:bodyPr wrap="none">
            <a:spAutoFit/>
          </a:bodyPr>
          <a:lstStyle/>
          <a:p>
            <a:r>
              <a:rPr lang="en-US" dirty="0" smtClean="0"/>
              <a:t>www.thetransportpolitic.com, 2012</a:t>
            </a:r>
            <a:endParaRPr lang="en-US" dirty="0"/>
          </a:p>
        </p:txBody>
      </p:sp>
      <p:pic>
        <p:nvPicPr>
          <p:cNvPr id="4098" name="Picture 2" descr="C:\Users\everett\Desktop\Pictur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07375" cy="4171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verett\Desktop\Pictur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508685"/>
            <a:ext cx="8256587" cy="6026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762000"/>
          </a:xfrm>
        </p:spPr>
        <p:txBody>
          <a:bodyPr/>
          <a:lstStyle/>
          <a:p>
            <a:r>
              <a:rPr lang="en-US" dirty="0" smtClean="0"/>
              <a:t>Historic - NYC 11</a:t>
            </a:r>
            <a:r>
              <a:rPr lang="en-US" baseline="30000" dirty="0" smtClean="0"/>
              <a:t>th</a:t>
            </a:r>
            <a:r>
              <a:rPr lang="en-US" dirty="0" smtClean="0"/>
              <a:t> Ave c1900</a:t>
            </a:r>
            <a:endParaRPr lang="en-US" dirty="0"/>
          </a:p>
        </p:txBody>
      </p:sp>
      <p:sp>
        <p:nvSpPr>
          <p:cNvPr id="4" name="Rectangle 3"/>
          <p:cNvSpPr/>
          <p:nvPr/>
        </p:nvSpPr>
        <p:spPr>
          <a:xfrm>
            <a:off x="5562600" y="6172200"/>
            <a:ext cx="1795876" cy="276999"/>
          </a:xfrm>
          <a:prstGeom prst="rect">
            <a:avLst/>
          </a:prstGeom>
        </p:spPr>
        <p:txBody>
          <a:bodyPr wrap="none">
            <a:spAutoFit/>
          </a:bodyPr>
          <a:lstStyle/>
          <a:p>
            <a:r>
              <a:rPr lang="en-US" sz="1200" dirty="0" smtClean="0"/>
              <a:t>www.businessinsider.com</a:t>
            </a:r>
            <a:endParaRPr lang="en-US" sz="1200" dirty="0"/>
          </a:p>
        </p:txBody>
      </p:sp>
      <p:sp>
        <p:nvSpPr>
          <p:cNvPr id="5" name="TextBox 4"/>
          <p:cNvSpPr txBox="1"/>
          <p:nvPr/>
        </p:nvSpPr>
        <p:spPr>
          <a:xfrm>
            <a:off x="0" y="6534835"/>
            <a:ext cx="5486400" cy="523220"/>
          </a:xfrm>
          <a:prstGeom prst="rect">
            <a:avLst/>
          </a:prstGeom>
          <a:noFill/>
        </p:spPr>
        <p:txBody>
          <a:bodyPr wrap="square" rtlCol="0">
            <a:spAutoFit/>
          </a:bodyPr>
          <a:lstStyle/>
          <a:p>
            <a:r>
              <a:rPr lang="en-US" sz="1400" dirty="0" smtClean="0"/>
              <a:t>Also: YouTube  - </a:t>
            </a:r>
            <a:r>
              <a:rPr lang="en-US" sz="1400" b="1" dirty="0" smtClean="0"/>
              <a:t>Lost Film From 1906 (San Francisco) </a:t>
            </a:r>
          </a:p>
          <a:p>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Gallons/Passenger to go 350 miles</a:t>
            </a:r>
            <a:endParaRPr lang="en-US" dirty="0"/>
          </a:p>
        </p:txBody>
      </p:sp>
      <p:sp>
        <p:nvSpPr>
          <p:cNvPr id="3" name="Rectangle 2"/>
          <p:cNvSpPr/>
          <p:nvPr/>
        </p:nvSpPr>
        <p:spPr>
          <a:xfrm>
            <a:off x="7796580" y="0"/>
            <a:ext cx="1347420" cy="369332"/>
          </a:xfrm>
          <a:prstGeom prst="rect">
            <a:avLst/>
          </a:prstGeom>
        </p:spPr>
        <p:txBody>
          <a:bodyPr wrap="none">
            <a:spAutoFit/>
          </a:bodyPr>
          <a:lstStyle/>
          <a:p>
            <a:r>
              <a:rPr lang="en-US" dirty="0" smtClean="0"/>
              <a:t>www.good.is</a:t>
            </a:r>
            <a:endParaRPr lang="en-US" dirty="0"/>
          </a:p>
        </p:txBody>
      </p:sp>
      <p:pic>
        <p:nvPicPr>
          <p:cNvPr id="6146" name="Picture 2" descr="C:\Users\everett\Desktop\Pictur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1219200"/>
            <a:ext cx="8736012" cy="532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401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verett\Desktop\Pictur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30" y="-104708"/>
            <a:ext cx="9144001" cy="6962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20104" y="-184666"/>
            <a:ext cx="2523896" cy="369332"/>
          </a:xfrm>
          <a:prstGeom prst="rect">
            <a:avLst/>
          </a:prstGeom>
        </p:spPr>
        <p:txBody>
          <a:bodyPr wrap="none">
            <a:spAutoFit/>
          </a:bodyPr>
          <a:lstStyle/>
          <a:p>
            <a:r>
              <a:rPr lang="en-US" dirty="0" smtClean="0"/>
              <a:t>www.panthera.org, 2012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Corridors</a:t>
            </a:r>
            <a:endParaRPr lang="en-US" dirty="0"/>
          </a:p>
        </p:txBody>
      </p:sp>
      <p:sp>
        <p:nvSpPr>
          <p:cNvPr id="4" name="TextBox 3"/>
          <p:cNvSpPr txBox="1"/>
          <p:nvPr/>
        </p:nvSpPr>
        <p:spPr>
          <a:xfrm>
            <a:off x="4724400" y="5029200"/>
            <a:ext cx="3699026" cy="646331"/>
          </a:xfrm>
          <a:prstGeom prst="rect">
            <a:avLst/>
          </a:prstGeom>
          <a:noFill/>
        </p:spPr>
        <p:txBody>
          <a:bodyPr wrap="none" rtlCol="0">
            <a:spAutoFit/>
          </a:bodyPr>
          <a:lstStyle/>
          <a:p>
            <a:pPr algn="ctr"/>
            <a:r>
              <a:rPr lang="en-US" dirty="0" smtClean="0"/>
              <a:t>Banff National Park, British Columbia,</a:t>
            </a:r>
          </a:p>
          <a:p>
            <a:pPr algn="ctr"/>
            <a:r>
              <a:rPr lang="en-US" dirty="0" smtClean="0"/>
              <a:t> www.esa.org, 2012</a:t>
            </a:r>
            <a:endParaRPr lang="en-US" dirty="0"/>
          </a:p>
        </p:txBody>
      </p:sp>
      <p:sp>
        <p:nvSpPr>
          <p:cNvPr id="6" name="Rectangle 5"/>
          <p:cNvSpPr/>
          <p:nvPr/>
        </p:nvSpPr>
        <p:spPr>
          <a:xfrm>
            <a:off x="457200" y="4648200"/>
            <a:ext cx="3612784" cy="923330"/>
          </a:xfrm>
          <a:prstGeom prst="rect">
            <a:avLst/>
          </a:prstGeom>
        </p:spPr>
        <p:txBody>
          <a:bodyPr wrap="none">
            <a:spAutoFit/>
          </a:bodyPr>
          <a:lstStyle/>
          <a:p>
            <a:pPr algn="ctr"/>
            <a:r>
              <a:rPr lang="en-US" dirty="0" err="1" smtClean="0"/>
              <a:t>Natuurbrug</a:t>
            </a:r>
            <a:r>
              <a:rPr lang="en-US" dirty="0" smtClean="0"/>
              <a:t> </a:t>
            </a:r>
            <a:r>
              <a:rPr lang="en-US" dirty="0" err="1" smtClean="0"/>
              <a:t>Zanderij</a:t>
            </a:r>
            <a:r>
              <a:rPr lang="en-US" dirty="0" smtClean="0"/>
              <a:t> </a:t>
            </a:r>
            <a:r>
              <a:rPr lang="en-US" dirty="0" err="1" smtClean="0"/>
              <a:t>Crailo</a:t>
            </a:r>
            <a:endParaRPr lang="en-US" dirty="0" smtClean="0"/>
          </a:p>
          <a:p>
            <a:pPr algn="ctr"/>
            <a:r>
              <a:rPr lang="en-US" dirty="0" smtClean="0"/>
              <a:t>The Netherlands</a:t>
            </a:r>
          </a:p>
          <a:p>
            <a:pPr algn="ctr"/>
            <a:r>
              <a:rPr lang="en-US" dirty="0" smtClean="0">
                <a:hlinkClick r:id="rId3"/>
              </a:rPr>
              <a:t>www.conservationcorridor.org</a:t>
            </a:r>
            <a:r>
              <a:rPr lang="en-US" dirty="0" smtClean="0"/>
              <a:t>, 2012</a:t>
            </a:r>
            <a:endParaRPr lang="en-US" dirty="0"/>
          </a:p>
        </p:txBody>
      </p:sp>
      <p:sp>
        <p:nvSpPr>
          <p:cNvPr id="7" name="Rectangle 6"/>
          <p:cNvSpPr/>
          <p:nvPr/>
        </p:nvSpPr>
        <p:spPr>
          <a:xfrm>
            <a:off x="457200" y="5943600"/>
            <a:ext cx="3067186" cy="369332"/>
          </a:xfrm>
          <a:prstGeom prst="rect">
            <a:avLst/>
          </a:prstGeom>
        </p:spPr>
        <p:txBody>
          <a:bodyPr wrap="none">
            <a:spAutoFit/>
          </a:bodyPr>
          <a:lstStyle/>
          <a:p>
            <a:r>
              <a:rPr lang="en-US" dirty="0" smtClean="0"/>
              <a:t>The Netherlands has over 600!</a:t>
            </a:r>
            <a:endParaRPr lang="en-US" dirty="0"/>
          </a:p>
        </p:txBody>
      </p:sp>
      <p:pic>
        <p:nvPicPr>
          <p:cNvPr id="8194" name="Picture 2" descr="C:\Users\everett\Desktop\Pictur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1649413"/>
            <a:ext cx="8789987" cy="2998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426</Words>
  <Application>Microsoft Office PowerPoint</Application>
  <PresentationFormat>On-screen Show (4:3)</PresentationFormat>
  <Paragraphs>122</Paragraphs>
  <Slides>20</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Corridors</vt:lpstr>
      <vt:lpstr>Sustainable Corridor</vt:lpstr>
      <vt:lpstr>Transportation Corridors  Light Rail, Trolleys</vt:lpstr>
      <vt:lpstr>Bus (Webster Ave NYC) </vt:lpstr>
      <vt:lpstr>Bus (Webster Ave NYC) </vt:lpstr>
      <vt:lpstr>Historic - NYC 11th Ave c1900</vt:lpstr>
      <vt:lpstr>Gallons/Passenger to go 350 miles</vt:lpstr>
      <vt:lpstr>PowerPoint Presentation</vt:lpstr>
      <vt:lpstr>Habitat Corridors</vt:lpstr>
      <vt:lpstr>Habitat Corridors</vt:lpstr>
      <vt:lpstr>Tianjin Eco-City — Windscape Corridor (China)</vt:lpstr>
      <vt:lpstr>Urban – Rural Greenway</vt:lpstr>
      <vt:lpstr>Urban Greenway – St. Louis</vt:lpstr>
      <vt:lpstr>Urban Greenway</vt:lpstr>
      <vt:lpstr>Urban Greenway</vt:lpstr>
      <vt:lpstr>Greening Lloyd District - Portland,  Oregon</vt:lpstr>
      <vt:lpstr>Proposed Greenway – Light Rail</vt:lpstr>
      <vt:lpstr>Sugar House Streetcar Greenway, Salt Lake City, UT</vt:lpstr>
      <vt:lpstr>Bike Lane (Seattle 2010)</vt:lpstr>
      <vt:lpstr>Bike Paths (LA 2010 Chandler Blvd)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 House Streetcar Greenway, Salt Lake City, UT</dc:title>
  <dc:creator>Everett, Jess W.</dc:creator>
  <cp:lastModifiedBy>JWE</cp:lastModifiedBy>
  <cp:revision>40</cp:revision>
  <dcterms:created xsi:type="dcterms:W3CDTF">2006-08-16T00:00:00Z</dcterms:created>
  <dcterms:modified xsi:type="dcterms:W3CDTF">2014-01-20T17:14:47Z</dcterms:modified>
</cp:coreProperties>
</file>